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8" r:id="rId10"/>
    <p:sldId id="279" r:id="rId11"/>
    <p:sldId id="281" r:id="rId12"/>
    <p:sldId id="282" r:id="rId13"/>
    <p:sldId id="284" r:id="rId14"/>
    <p:sldId id="285" r:id="rId15"/>
    <p:sldId id="288" r:id="rId16"/>
    <p:sldId id="289" r:id="rId17"/>
    <p:sldId id="287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301" r:id="rId26"/>
    <p:sldId id="299" r:id="rId27"/>
    <p:sldId id="302" r:id="rId28"/>
    <p:sldId id="303" r:id="rId29"/>
    <p:sldId id="304" r:id="rId30"/>
    <p:sldId id="305" r:id="rId31"/>
    <p:sldId id="307" r:id="rId32"/>
    <p:sldId id="308" r:id="rId33"/>
    <p:sldId id="309" r:id="rId34"/>
    <p:sldId id="314" r:id="rId35"/>
    <p:sldId id="313" r:id="rId36"/>
    <p:sldId id="312" r:id="rId37"/>
    <p:sldId id="306" r:id="rId38"/>
    <p:sldId id="315" r:id="rId39"/>
    <p:sldId id="316" r:id="rId40"/>
    <p:sldId id="300" r:id="rId41"/>
    <p:sldId id="286" r:id="rId42"/>
    <p:sldId id="266" r:id="rId43"/>
    <p:sldId id="268" r:id="rId44"/>
    <p:sldId id="269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F0"/>
    <a:srgbClr val="8F5902"/>
    <a:srgbClr val="005DA2"/>
    <a:srgbClr val="B6B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634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2272B-CEBB-4001-847C-26DA8D73DF2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E745-1F90-4857-9DF1-0EA83A1C946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60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40858-59EF-41E7-9FD6-3FA0BE2A8C4E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377E1-024E-4E11-9BD4-026E67729B4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355600" y="0"/>
            <a:ext cx="9702800" cy="9906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9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04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355600" y="-279400"/>
            <a:ext cx="9702800" cy="1270000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45" y="138620"/>
            <a:ext cx="603855" cy="46837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228600" y="6523832"/>
            <a:ext cx="9702800" cy="473868"/>
          </a:xfrm>
          <a:prstGeom prst="rect">
            <a:avLst/>
          </a:prstGeom>
          <a:solidFill>
            <a:srgbClr val="D6D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51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9750" y="65238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B72-B43F-40DA-990E-590A926C5F4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t4230.rbind.io/programmation/fonctions_r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hyperlink" Target="https://ggplot2-book.org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t4230.rbind.io/introduction/base_r/" TargetMode="External"/><Relationship Id="rId2" Type="http://schemas.openxmlformats.org/officeDocument/2006/relationships/hyperlink" Target="https://stt4230.rbind.io/amelioration_code/bonnes_pratiques_r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tagged/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vincentarelbundock.github.io/Rdatasets/articles/dat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afitter/M2-Science-du-Langage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languageR/languageR.pdf" TargetMode="External"/><Relationship Id="rId2" Type="http://schemas.openxmlformats.org/officeDocument/2006/relationships/hyperlink" Target="https://github.com/lafitter/M2-Science-du-Langag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novia.com/en/" TargetMode="External"/><Relationship Id="rId2" Type="http://schemas.openxmlformats.org/officeDocument/2006/relationships/hyperlink" Target="https://www.r-blogge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r-graph-gallery.com/ggplot2-package.html" TargetMode="External"/><Relationship Id="rId4" Type="http://schemas.openxmlformats.org/officeDocument/2006/relationships/hyperlink" Target="https://rcompanion.org/handbook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7.04393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ecoevoevoeco.blogspot.com/2016/12/wrong-lo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2418861" y="929504"/>
            <a:ext cx="4306278" cy="1071562"/>
          </a:xfrm>
        </p:spPr>
        <p:txBody>
          <a:bodyPr>
            <a:normAutofit/>
          </a:bodyPr>
          <a:lstStyle/>
          <a:p>
            <a:pPr algn="ctr"/>
            <a:r>
              <a:rPr lang="fr-FR" sz="4800" dirty="0" smtClean="0"/>
              <a:t>Statistiques avec </a:t>
            </a:r>
            <a:endParaRPr lang="en-US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1143000" y="3932237"/>
            <a:ext cx="6858000" cy="16557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 smtClean="0"/>
              <a:t>M2 Sciences du Langage</a:t>
            </a:r>
          </a:p>
          <a:p>
            <a:pPr marL="0" indent="0" algn="ctr">
              <a:buNone/>
            </a:pPr>
            <a:r>
              <a:rPr lang="fr-FR" sz="2400" dirty="0" smtClean="0"/>
              <a:t>Remi.lafitte@univ-grenoble-alpes.fr</a:t>
            </a:r>
          </a:p>
          <a:p>
            <a:pPr marL="0" indent="0" algn="ctr">
              <a:buNone/>
            </a:pPr>
            <a:r>
              <a:rPr lang="fr-FR" sz="2400" dirty="0" smtClean="0"/>
              <a:t>2023-2024</a:t>
            </a:r>
            <a:endParaRPr lang="en-US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828" y="2823180"/>
            <a:ext cx="1431042" cy="11090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8" y="1465285"/>
            <a:ext cx="2672984" cy="267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8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10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Pourquoi R ?</a:t>
            </a:r>
            <a:endParaRPr lang="en-US" sz="3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48846" y="1114474"/>
            <a:ext cx="8216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Alternatives pour les moins R-enthousiastes</a:t>
            </a:r>
          </a:p>
          <a:p>
            <a:endParaRPr lang="fr-FR" sz="2000" dirty="0" smtClean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47" y="1804867"/>
            <a:ext cx="961606" cy="9616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559040" y="2200304"/>
            <a:ext cx="5182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JASP</a:t>
            </a:r>
            <a:endParaRPr lang="en-US" sz="14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" y="3051091"/>
            <a:ext cx="4083132" cy="229676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244" y="1854337"/>
            <a:ext cx="1009405" cy="102410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86" y="2979519"/>
            <a:ext cx="4301528" cy="241961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892596" y="2200303"/>
            <a:ext cx="761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JAMOVI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0104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11</a:t>
            </a:fld>
            <a:endParaRPr lang="en-US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43" y="2198151"/>
            <a:ext cx="2498914" cy="24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Installation</a:t>
            </a:r>
            <a:endParaRPr lang="en-US" sz="3600" dirty="0"/>
          </a:p>
        </p:txBody>
      </p:sp>
      <p:sp>
        <p:nvSpPr>
          <p:cNvPr id="7" name="ZoneTexte 6"/>
          <p:cNvSpPr txBox="1"/>
          <p:nvPr/>
        </p:nvSpPr>
        <p:spPr>
          <a:xfrm>
            <a:off x="48846" y="1114474"/>
            <a:ext cx="82169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R et R studio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hlinkClick r:id="rId2"/>
              </a:rPr>
              <a:t>https://posit.co/download/rstudio-desktop</a:t>
            </a:r>
            <a:r>
              <a:rPr lang="fr-FR" sz="2000" dirty="0" smtClean="0">
                <a:hlinkClick r:id="rId2"/>
              </a:rPr>
              <a:t>/</a:t>
            </a:r>
            <a:endParaRPr lang="fr-F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endParaRPr lang="fr-FR" sz="2000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r="11247"/>
          <a:stretch/>
        </p:blipFill>
        <p:spPr>
          <a:xfrm>
            <a:off x="1932535" y="2206869"/>
            <a:ext cx="4819957" cy="398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1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13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R de base</a:t>
            </a:r>
            <a:endParaRPr lang="en-US" sz="3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189" y="1886073"/>
            <a:ext cx="4773999" cy="332349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8" y="1886073"/>
            <a:ext cx="3589994" cy="3326442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814506" y="1314455"/>
            <a:ext cx="170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7030A0"/>
                </a:solidFill>
              </a:rPr>
              <a:t>Console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89841" y="1314455"/>
            <a:ext cx="320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7030A0"/>
                </a:solidFill>
              </a:rPr>
              <a:t>Feuille de script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7500" y="3224255"/>
            <a:ext cx="347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000" dirty="0" smtClean="0"/>
              <a:t>Création et exécution du code </a:t>
            </a:r>
            <a:r>
              <a:rPr lang="fr-FR" sz="1600" dirty="0">
                <a:solidFill>
                  <a:prstClr val="black"/>
                </a:solidFill>
              </a:rPr>
              <a:t>(clic droit ou Ctrl + R dans </a:t>
            </a:r>
            <a:r>
              <a:rPr lang="fr-FR" sz="1600" dirty="0" err="1">
                <a:solidFill>
                  <a:prstClr val="black"/>
                </a:solidFill>
              </a:rPr>
              <a:t>windows</a:t>
            </a:r>
            <a:r>
              <a:rPr lang="fr-FR" sz="1600" dirty="0">
                <a:solidFill>
                  <a:prstClr val="black"/>
                </a:solidFill>
              </a:rPr>
              <a:t>)</a:t>
            </a:r>
          </a:p>
          <a:p>
            <a:endParaRPr lang="fr-FR" sz="2000" dirty="0" smtClean="0"/>
          </a:p>
        </p:txBody>
      </p:sp>
      <p:cxnSp>
        <p:nvCxnSpPr>
          <p:cNvPr id="14" name="Connecteur droit avec flèche 13"/>
          <p:cNvCxnSpPr>
            <a:stCxn id="12" idx="0"/>
          </p:cNvCxnSpPr>
          <p:nvPr/>
        </p:nvCxnSpPr>
        <p:spPr>
          <a:xfrm flipH="1" flipV="1">
            <a:off x="955820" y="2620107"/>
            <a:ext cx="1101580" cy="6041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670950" y="5586800"/>
            <a:ext cx="2563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Affichage du résultat</a:t>
            </a:r>
          </a:p>
        </p:txBody>
      </p:sp>
      <p:cxnSp>
        <p:nvCxnSpPr>
          <p:cNvPr id="16" name="Connecteur droit avec flèche 15"/>
          <p:cNvCxnSpPr>
            <a:stCxn id="15" idx="0"/>
          </p:cNvCxnSpPr>
          <p:nvPr/>
        </p:nvCxnSpPr>
        <p:spPr>
          <a:xfrm flipH="1" flipV="1">
            <a:off x="4670950" y="4712677"/>
            <a:ext cx="1281514" cy="8741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42312" y="5746494"/>
            <a:ext cx="347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ym typeface="Wingdings" panose="05000000000000000000" pitchFamily="2" charset="2"/>
              </a:rPr>
              <a:t> </a:t>
            </a:r>
            <a:r>
              <a:rPr lang="fr-FR" sz="2000" dirty="0" smtClean="0"/>
              <a:t>Utilisation « austère » de R…</a:t>
            </a:r>
          </a:p>
        </p:txBody>
      </p:sp>
    </p:spTree>
    <p:extLst>
      <p:ext uri="{BB962C8B-B14F-4D97-AF65-F5344CB8AC3E}">
        <p14:creationId xmlns:p14="http://schemas.microsoft.com/office/powerpoint/2010/main" val="355612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14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R Studio</a:t>
            </a:r>
            <a:endParaRPr lang="en-US" sz="3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0" y="1590210"/>
            <a:ext cx="8839978" cy="479753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07172" y="1074417"/>
            <a:ext cx="484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Un environnement plus riche et pratique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706697" y="5659607"/>
            <a:ext cx="21931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7030A0"/>
                </a:solidFill>
              </a:rPr>
              <a:t>Fichiers, plots, help…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5192347" y="2657169"/>
            <a:ext cx="32218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7030A0"/>
                </a:solidFill>
              </a:rPr>
              <a:t>Environnement et historique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767921" y="2657169"/>
            <a:ext cx="8808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7030A0"/>
                </a:solidFill>
              </a:rPr>
              <a:t>Script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716802" y="5648176"/>
            <a:ext cx="9831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7030A0"/>
                </a:solidFill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91153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R Studio</a:t>
            </a:r>
            <a:endParaRPr lang="en-US" sz="3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107172" y="1074417"/>
            <a:ext cx="484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Un environnement plus riche et pratique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30" y="2284803"/>
            <a:ext cx="4115534" cy="34477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225" y="2284803"/>
            <a:ext cx="4281049" cy="268992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322264" y="1627570"/>
            <a:ext cx="170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7030A0"/>
                </a:solidFill>
              </a:rPr>
              <a:t>Console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97599" y="1627570"/>
            <a:ext cx="320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7030A0"/>
                </a:solidFill>
              </a:rPr>
              <a:t>Feuille de script</a:t>
            </a:r>
          </a:p>
        </p:txBody>
      </p:sp>
    </p:spTree>
    <p:extLst>
      <p:ext uri="{BB962C8B-B14F-4D97-AF65-F5344CB8AC3E}">
        <p14:creationId xmlns:p14="http://schemas.microsoft.com/office/powerpoint/2010/main" val="333896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16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Concepts de bases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251069" y="1404620"/>
            <a:ext cx="82169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Lancer une commande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Fonctions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Création et type </a:t>
            </a:r>
            <a:r>
              <a:rPr lang="fr-FR" sz="2400" dirty="0" smtClean="0"/>
              <a:t>d’objets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Importation des données</a:t>
            </a:r>
            <a:endParaRPr lang="fr-FR" sz="2400" dirty="0" smtClean="0"/>
          </a:p>
        </p:txBody>
      </p:sp>
    </p:spTree>
    <p:extLst>
      <p:ext uri="{BB962C8B-B14F-4D97-AF65-F5344CB8AC3E}">
        <p14:creationId xmlns:p14="http://schemas.microsoft.com/office/powerpoint/2010/main" val="149239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Lancer une commande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291809" y="4254284"/>
            <a:ext cx="8588421" cy="7694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prstClr val="black"/>
                </a:solidFill>
              </a:rPr>
              <a:t>placer </a:t>
            </a:r>
            <a:r>
              <a:rPr lang="fr-FR" sz="1600" dirty="0" smtClean="0">
                <a:solidFill>
                  <a:prstClr val="black"/>
                </a:solidFill>
              </a:rPr>
              <a:t>le curseur sur la ligne</a:t>
            </a:r>
            <a:endParaRPr lang="fr-FR" sz="16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prstClr val="black"/>
                </a:solidFill>
              </a:rPr>
              <a:t>Ctrl </a:t>
            </a:r>
            <a:r>
              <a:rPr lang="fr-FR" sz="1600" dirty="0">
                <a:solidFill>
                  <a:prstClr val="black"/>
                </a:solidFill>
              </a:rPr>
              <a:t>+ </a:t>
            </a:r>
            <a:r>
              <a:rPr lang="fr-FR" sz="1600" dirty="0" smtClean="0">
                <a:solidFill>
                  <a:prstClr val="black"/>
                </a:solidFill>
              </a:rPr>
              <a:t>Entrée </a:t>
            </a:r>
            <a:r>
              <a:rPr lang="fr-FR" sz="1600" dirty="0">
                <a:solidFill>
                  <a:prstClr val="black"/>
                </a:solidFill>
              </a:rPr>
              <a:t>dans </a:t>
            </a:r>
            <a:r>
              <a:rPr lang="fr-FR" sz="1600" dirty="0" err="1" smtClean="0">
                <a:solidFill>
                  <a:prstClr val="black"/>
                </a:solidFill>
              </a:rPr>
              <a:t>windows</a:t>
            </a:r>
            <a:endParaRPr lang="fr-FR" sz="16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prstClr val="black"/>
                </a:solidFill>
              </a:rPr>
              <a:t>Pour Mac : chercher le raccourci dans onglet « Code »</a:t>
            </a:r>
            <a:endParaRPr lang="fr-FR" sz="1200" dirty="0">
              <a:solidFill>
                <a:prstClr val="black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91810" y="1646313"/>
            <a:ext cx="8588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Exemples de commandes simples :</a:t>
            </a:r>
            <a:endParaRPr lang="fr-FR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631091" y="2108729"/>
            <a:ext cx="4572000" cy="1990288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 smtClean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dirty="0" smtClean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 smtClean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dirty="0" smtClean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 smtClean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atinLnBrk="1">
              <a:spcAft>
                <a:spcPts val="1000"/>
              </a:spcAft>
            </a:pPr>
            <a:r>
              <a:rPr lang="en-US" dirty="0" smtClean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^</a:t>
            </a:r>
            <a:r>
              <a:rPr lang="en-US" dirty="0" smtClean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2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Fonctions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259861" y="1081454"/>
            <a:ext cx="8216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Principe général 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64" y="1773952"/>
            <a:ext cx="6753225" cy="1152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7684" y="2834144"/>
            <a:ext cx="5547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https://stt4230.rbind.io/programmation/fonctions_r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 smtClean="0"/>
          </a:p>
          <a:p>
            <a:endParaRPr lang="en-US" sz="1200" dirty="0" smtClean="0"/>
          </a:p>
        </p:txBody>
      </p:sp>
      <p:sp>
        <p:nvSpPr>
          <p:cNvPr id="8" name="ZoneTexte 7"/>
          <p:cNvSpPr txBox="1"/>
          <p:nvPr/>
        </p:nvSpPr>
        <p:spPr>
          <a:xfrm>
            <a:off x="347785" y="3454568"/>
            <a:ext cx="821690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D’où viennent les fonctions 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/>
              <a:t>De librairies (</a:t>
            </a:r>
            <a:r>
              <a:rPr lang="fr-FR" sz="1600" i="1" dirty="0" smtClean="0"/>
              <a:t>packages</a:t>
            </a:r>
            <a:r>
              <a:rPr lang="fr-FR" sz="1600" dirty="0" smtClean="0"/>
              <a:t>) directement installées dans R : fonctions par défaut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De </a:t>
            </a:r>
            <a:r>
              <a:rPr lang="fr-FR" sz="1600" dirty="0" smtClean="0"/>
              <a:t>librairies crées par des tiers, qu’il nous faudra télécharger manuellement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/>
              <a:t>De nous-mêmes : possibilité </a:t>
            </a:r>
            <a:r>
              <a:rPr lang="fr-FR" sz="1600" dirty="0"/>
              <a:t>de créer ses propres fonctions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82115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19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Fonctions</a:t>
            </a:r>
            <a:endParaRPr lang="en-US" sz="36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493093"/>
            <a:ext cx="8471144" cy="14394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3518" y="189823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 smtClean="0">
                <a:solidFill>
                  <a:srgbClr val="005DA2"/>
                </a:solidFill>
              </a:rPr>
              <a:t>ls</a:t>
            </a:r>
            <a:r>
              <a:rPr lang="fr-FR" dirty="0" smtClean="0">
                <a:solidFill>
                  <a:srgbClr val="005DA2"/>
                </a:solidFill>
              </a:rPr>
              <a:t>("package:</a:t>
            </a:r>
            <a:r>
              <a:rPr lang="fr-FR" sz="1400" dirty="0" smtClean="0"/>
              <a:t>…nom du paquet… </a:t>
            </a:r>
            <a:r>
              <a:rPr lang="fr-FR" dirty="0" smtClean="0">
                <a:solidFill>
                  <a:srgbClr val="005DA2"/>
                </a:solidFill>
              </a:rPr>
              <a:t>")</a:t>
            </a:r>
            <a:endParaRPr lang="en-US" dirty="0">
              <a:solidFill>
                <a:srgbClr val="005D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Ressources utiles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107461" y="1301234"/>
            <a:ext cx="2364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https://r4ds.had.co.nz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9" y="1947565"/>
            <a:ext cx="2232623" cy="33489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71854" y="1301233"/>
            <a:ext cx="2617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https://ggplot2-book.org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749" y="1881530"/>
            <a:ext cx="2254105" cy="341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0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Fonctions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635000" y="1808882"/>
            <a:ext cx="7962900" cy="38779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function with various descriptive statistics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fxdescribe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(x){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missing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max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q1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quantile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T,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(.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q3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quantile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T,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(.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95lci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1.96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(x))),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95hci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`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(x,</a:t>
            </a:r>
            <a:r>
              <a:rPr lang="en-US" sz="1400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na.rm =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1.96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sqrt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length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(x)))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)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e.g. =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fxdescribe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(c(NA,NA,2,5,6))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211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21</a:t>
            </a:fld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291810" y="1252613"/>
            <a:ext cx="8588421" cy="338554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/>
              <a:t>Exécutez et essayez de comprendre ce que font les fonctions suivantes :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Exercice 1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291810" y="4701683"/>
            <a:ext cx="3717482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prstClr val="black"/>
                </a:solidFill>
              </a:rPr>
              <a:t>Pour connaître les arguments d’une fonction, tapez par ex : </a:t>
            </a:r>
            <a:r>
              <a:rPr lang="fr-FR" sz="1600" i="1" dirty="0" smtClean="0">
                <a:solidFill>
                  <a:prstClr val="black"/>
                </a:solidFill>
              </a:rPr>
              <a:t>?</a:t>
            </a:r>
            <a:r>
              <a:rPr lang="fr-FR" sz="1600" i="1" dirty="0" err="1" smtClean="0">
                <a:solidFill>
                  <a:prstClr val="black"/>
                </a:solidFill>
              </a:rPr>
              <a:t>sum</a:t>
            </a:r>
            <a:r>
              <a:rPr lang="fr-FR" sz="1600" i="1" dirty="0" smtClean="0">
                <a:solidFill>
                  <a:prstClr val="black"/>
                </a:solidFill>
              </a:rPr>
              <a:t> </a:t>
            </a:r>
            <a:r>
              <a:rPr lang="fr-FR" sz="1600" dirty="0" smtClean="0">
                <a:solidFill>
                  <a:prstClr val="black"/>
                </a:solidFill>
              </a:rPr>
              <a:t>(le mieux) ou </a:t>
            </a:r>
            <a:r>
              <a:rPr lang="fr-FR" sz="1600" i="1" dirty="0" err="1" smtClean="0">
                <a:solidFill>
                  <a:prstClr val="black"/>
                </a:solidFill>
              </a:rPr>
              <a:t>args</a:t>
            </a:r>
            <a:r>
              <a:rPr lang="fr-FR" sz="1600" i="1" dirty="0" smtClean="0">
                <a:solidFill>
                  <a:prstClr val="black"/>
                </a:solidFill>
              </a:rPr>
              <a:t>(</a:t>
            </a:r>
            <a:r>
              <a:rPr lang="fr-FR" sz="1600" i="1" dirty="0" err="1" smtClean="0">
                <a:solidFill>
                  <a:prstClr val="black"/>
                </a:solidFill>
              </a:rPr>
              <a:t>sum</a:t>
            </a:r>
            <a:r>
              <a:rPr lang="fr-FR" sz="1600" i="1" dirty="0" smtClean="0">
                <a:solidFill>
                  <a:prstClr val="black"/>
                </a:solidFill>
              </a:rPr>
              <a:t>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398" y="3126430"/>
            <a:ext cx="3686833" cy="2816331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91810" y="1972268"/>
            <a:ext cx="4500659" cy="230832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from =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 =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by =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times =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times =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each =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)))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 =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 =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boxplot</a:t>
            </a:r>
            <a:r>
              <a:rPr lang="en-US" altLang="en-US" sz="1600" dirty="0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alt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altLang="en-US" sz="1600" dirty="0">
                <a:solidFill>
                  <a:prstClr val="black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altLang="en-US" sz="900" dirty="0">
              <a:solidFill>
                <a:prstClr val="black"/>
              </a:solidFill>
            </a:endParaRPr>
          </a:p>
          <a:p>
            <a:pPr latinLnBrk="1">
              <a:spcAft>
                <a:spcPts val="10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16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endParaRPr lang="en-US" sz="16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-2730744" y="11710883"/>
            <a:ext cx="9144000" cy="457200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7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22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Création d’objets</a:t>
            </a:r>
            <a:endParaRPr lang="en-US" sz="3600" dirty="0"/>
          </a:p>
        </p:txBody>
      </p:sp>
      <p:sp>
        <p:nvSpPr>
          <p:cNvPr id="8" name="ZoneTexte 7"/>
          <p:cNvSpPr txBox="1"/>
          <p:nvPr/>
        </p:nvSpPr>
        <p:spPr>
          <a:xfrm>
            <a:off x="426916" y="1388376"/>
            <a:ext cx="8216901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 smtClean="0"/>
              <a:t>Quelques règles 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Utilisation du « </a:t>
            </a:r>
            <a:r>
              <a:rPr lang="fr-FR" dirty="0"/>
              <a:t>&lt;-</a:t>
            </a:r>
            <a:r>
              <a:rPr lang="fr-FR" dirty="0" smtClean="0"/>
              <a:t> » </a:t>
            </a:r>
            <a:r>
              <a:rPr lang="fr-FR" sz="1600" dirty="0" smtClean="0"/>
              <a:t>(recommandé) </a:t>
            </a:r>
            <a:r>
              <a:rPr lang="fr-FR" dirty="0" smtClean="0"/>
              <a:t>ou du « </a:t>
            </a:r>
            <a:r>
              <a:rPr lang="fr-FR" b="1" dirty="0" smtClean="0"/>
              <a:t>=</a:t>
            </a:r>
            <a:r>
              <a:rPr lang="fr-FR" dirty="0" smtClean="0"/>
              <a:t> </a:t>
            </a:r>
            <a:r>
              <a:rPr lang="fr-FR" dirty="0"/>
              <a:t>» </a:t>
            </a:r>
            <a:r>
              <a:rPr lang="fr-FR" dirty="0" smtClean="0"/>
              <a:t> </a:t>
            </a:r>
            <a:r>
              <a:rPr lang="fr-FR" sz="1600" dirty="0" smtClean="0"/>
              <a:t>(moins recommandé)</a:t>
            </a:r>
          </a:p>
          <a:p>
            <a:pPr lvl="2">
              <a:lnSpc>
                <a:spcPct val="150000"/>
              </a:lnSpc>
            </a:pPr>
            <a:r>
              <a:rPr lang="fr-FR" sz="1100" dirty="0" smtClean="0"/>
              <a:t>Voir </a:t>
            </a:r>
            <a:r>
              <a:rPr lang="fr-FR" sz="1100" dirty="0" smtClean="0">
                <a:hlinkClick r:id="rId2"/>
              </a:rPr>
              <a:t>https</a:t>
            </a:r>
            <a:r>
              <a:rPr lang="fr-FR" sz="1100" dirty="0">
                <a:hlinkClick r:id="rId2"/>
              </a:rPr>
              <a:t>://stt4230.rbind.io/amelioration_code/bonnes_pratiques_r</a:t>
            </a:r>
            <a:r>
              <a:rPr lang="fr-FR" sz="1100" dirty="0" smtClean="0">
                <a:hlinkClick r:id="rId2"/>
              </a:rPr>
              <a:t>/</a:t>
            </a:r>
            <a:endParaRPr lang="fr-FR" sz="11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/>
              <a:t>R est sensible aux majuscules/minuscules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/>
              <a:t>Eviter les accents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/>
              <a:t>Un objet ne peut pas démarrer par un chiffre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/>
              <a:t>Noms interdits : </a:t>
            </a:r>
            <a:r>
              <a:rPr lang="fr-FR" sz="1600" i="1" dirty="0" smtClean="0"/>
              <a:t>if</a:t>
            </a:r>
            <a:r>
              <a:rPr lang="fr-FR" sz="1600" i="1" dirty="0"/>
              <a:t>, </a:t>
            </a:r>
            <a:r>
              <a:rPr lang="fr-FR" sz="1600" i="1" dirty="0" err="1"/>
              <a:t>else</a:t>
            </a:r>
            <a:r>
              <a:rPr lang="fr-FR" sz="1600" i="1" dirty="0"/>
              <a:t>, </a:t>
            </a:r>
            <a:r>
              <a:rPr lang="fr-FR" sz="1600" i="1" dirty="0" err="1"/>
              <a:t>repeat</a:t>
            </a:r>
            <a:r>
              <a:rPr lang="fr-FR" sz="1600" i="1" dirty="0"/>
              <a:t>, </a:t>
            </a:r>
            <a:r>
              <a:rPr lang="fr-FR" sz="1600" i="1" dirty="0" err="1"/>
              <a:t>while</a:t>
            </a:r>
            <a:r>
              <a:rPr lang="fr-FR" sz="1600" i="1" dirty="0"/>
              <a:t>, </a:t>
            </a:r>
            <a:r>
              <a:rPr lang="fr-FR" sz="1600" i="1" dirty="0" err="1"/>
              <a:t>function</a:t>
            </a:r>
            <a:r>
              <a:rPr lang="fr-FR" sz="1600" i="1" dirty="0"/>
              <a:t>, for, in, </a:t>
            </a:r>
            <a:r>
              <a:rPr lang="fr-FR" sz="1600" i="1" dirty="0" err="1"/>
              <a:t>next</a:t>
            </a:r>
            <a:r>
              <a:rPr lang="fr-FR" sz="1600" i="1" dirty="0"/>
              <a:t>, break, TRUE, FALSE, NULL, </a:t>
            </a:r>
            <a:r>
              <a:rPr lang="fr-FR" sz="1600" i="1" dirty="0" err="1"/>
              <a:t>Inf</a:t>
            </a:r>
            <a:r>
              <a:rPr lang="fr-FR" sz="1600" i="1" dirty="0"/>
              <a:t>, </a:t>
            </a:r>
            <a:r>
              <a:rPr lang="fr-FR" sz="1600" i="1" dirty="0" err="1"/>
              <a:t>NaN</a:t>
            </a:r>
            <a:r>
              <a:rPr lang="fr-FR" sz="1600" i="1" dirty="0"/>
              <a:t>, NA, </a:t>
            </a:r>
            <a:r>
              <a:rPr lang="fr-FR" sz="1600" i="1" dirty="0" err="1"/>
              <a:t>NA_integer</a:t>
            </a:r>
            <a:r>
              <a:rPr lang="fr-FR" sz="1600" i="1" dirty="0"/>
              <a:t>_, </a:t>
            </a:r>
            <a:r>
              <a:rPr lang="fr-FR" sz="1600" i="1" dirty="0" err="1"/>
              <a:t>NA_real</a:t>
            </a:r>
            <a:r>
              <a:rPr lang="fr-FR" sz="1600" i="1" dirty="0"/>
              <a:t>_, </a:t>
            </a:r>
            <a:r>
              <a:rPr lang="fr-FR" sz="1600" i="1" dirty="0" err="1"/>
              <a:t>NA_complex</a:t>
            </a:r>
            <a:r>
              <a:rPr lang="fr-FR" sz="1600" i="1" dirty="0"/>
              <a:t>_, </a:t>
            </a:r>
            <a:r>
              <a:rPr lang="fr-FR" sz="1600" i="1" dirty="0" err="1"/>
              <a:t>NA_character</a:t>
            </a:r>
            <a:r>
              <a:rPr lang="fr-FR" sz="1600" i="1" dirty="0"/>
              <a:t>_, ... et ..1, ..2, etc</a:t>
            </a:r>
            <a:r>
              <a:rPr lang="fr-FR" sz="1600" i="1" dirty="0" smtClean="0"/>
              <a:t>. »</a:t>
            </a:r>
          </a:p>
          <a:p>
            <a:pPr lvl="2">
              <a:lnSpc>
                <a:spcPct val="150000"/>
              </a:lnSpc>
            </a:pPr>
            <a:r>
              <a:rPr lang="fr-FR" sz="1100" dirty="0"/>
              <a:t>Voir </a:t>
            </a:r>
            <a:r>
              <a:rPr lang="fr-FR" sz="1100" dirty="0">
                <a:hlinkClick r:id="rId3"/>
              </a:rPr>
              <a:t>https://stt4230.rbind.io/introduction/base_r</a:t>
            </a:r>
            <a:r>
              <a:rPr lang="fr-FR" sz="1100" dirty="0" smtClean="0">
                <a:hlinkClick r:id="rId3"/>
              </a:rPr>
              <a:t>/</a:t>
            </a:r>
            <a:endParaRPr lang="fr-FR" sz="11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33064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23</a:t>
            </a:fld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291810" y="1151013"/>
            <a:ext cx="8588421" cy="338554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/>
              <a:t>Créez les objets suivants : 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91809" y="3818372"/>
            <a:ext cx="8588421" cy="338554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/>
              <a:t>Calculez la moyenne, la médiane et l’écart-type du nombre de vache par champ</a:t>
            </a:r>
            <a:endParaRPr lang="fr-FR" sz="1600" b="1" dirty="0" smtClean="0"/>
          </a:p>
        </p:txBody>
      </p:sp>
      <p:sp>
        <p:nvSpPr>
          <p:cNvPr id="15" name="ZoneTexte 14"/>
          <p:cNvSpPr txBox="1"/>
          <p:nvPr/>
        </p:nvSpPr>
        <p:spPr>
          <a:xfrm>
            <a:off x="291807" y="4390441"/>
            <a:ext cx="8588421" cy="338554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/>
              <a:t>Exécutez la commande </a:t>
            </a:r>
            <a:r>
              <a:rPr lang="fr-FR" sz="1600" dirty="0" err="1" smtClean="0"/>
              <a:t>ls</a:t>
            </a:r>
            <a:r>
              <a:rPr lang="fr-FR" sz="1600" dirty="0" smtClean="0"/>
              <a:t>() ou regardez le panel Environment pour retrouver les objets crées</a:t>
            </a:r>
            <a:endParaRPr lang="fr-FR" sz="1600" b="1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79" y="5073700"/>
            <a:ext cx="4314825" cy="1343025"/>
          </a:xfrm>
          <a:prstGeom prst="rect">
            <a:avLst/>
          </a:prstGeom>
        </p:spPr>
      </p:pic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Exercice 2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291807" y="1637933"/>
            <a:ext cx="7848893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nom_vache1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"marguerite"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nom_vache1</a:t>
            </a:r>
          </a:p>
          <a:p>
            <a:pPr latinLnBrk="1">
              <a:spcAft>
                <a:spcPts val="1000"/>
              </a:spcAft>
            </a:pP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(nom_vache1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"marguerite"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quelle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différence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observez-vous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?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 err="1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nombre_vache_par_champ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"c"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signifie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"combine"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nombre_vache_par_champ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print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nombre_vache_par_champ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print </a:t>
            </a:r>
            <a:r>
              <a:rPr lang="en-US" sz="14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donne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la </a:t>
            </a:r>
            <a:r>
              <a:rPr lang="en-US" sz="14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même</a:t>
            </a:r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chose et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généralement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superflu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24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Type d’objets</a:t>
            </a:r>
            <a:endParaRPr lang="en-US" sz="3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15900" y="1458714"/>
            <a:ext cx="560460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Vecteur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Matrice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Data Frame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Liste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32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3200" dirty="0" smtClean="0"/>
          </a:p>
        </p:txBody>
      </p:sp>
    </p:spTree>
    <p:extLst>
      <p:ext uri="{BB962C8B-B14F-4D97-AF65-F5344CB8AC3E}">
        <p14:creationId xmlns:p14="http://schemas.microsoft.com/office/powerpoint/2010/main" val="92717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25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Vecteur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416169" y="1122219"/>
            <a:ext cx="873125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Vecteur de </a:t>
            </a:r>
            <a:r>
              <a:rPr lang="fr-FR" dirty="0" smtClean="0"/>
              <a:t>données (variable) </a:t>
            </a:r>
            <a:r>
              <a:rPr lang="fr-FR" b="1" dirty="0" smtClean="0"/>
              <a:t>du même </a:t>
            </a:r>
            <a:r>
              <a:rPr lang="fr-FR" b="1" dirty="0" smtClean="0"/>
              <a:t>format 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err="1" smtClean="0"/>
              <a:t>Characters</a:t>
            </a:r>
            <a:r>
              <a:rPr lang="fr-FR" sz="1600" dirty="0" smtClean="0"/>
              <a:t> </a:t>
            </a:r>
            <a:r>
              <a:rPr lang="fr-FR" sz="1600" dirty="0" smtClean="0"/>
              <a:t>(</a:t>
            </a:r>
            <a:r>
              <a:rPr lang="fr-FR" sz="1600" dirty="0" err="1" smtClean="0"/>
              <a:t>chr</a:t>
            </a:r>
            <a:r>
              <a:rPr lang="fr-FR" sz="1600" dirty="0" smtClean="0"/>
              <a:t>) : lettres</a:t>
            </a:r>
            <a:endParaRPr lang="fr-FR" sz="1600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err="1" smtClean="0"/>
              <a:t>Integers</a:t>
            </a:r>
            <a:r>
              <a:rPr lang="fr-FR" sz="1600" dirty="0" smtClean="0"/>
              <a:t> (</a:t>
            </a:r>
            <a:r>
              <a:rPr lang="fr-FR" sz="1600" dirty="0" err="1" smtClean="0"/>
              <a:t>int</a:t>
            </a:r>
            <a:r>
              <a:rPr lang="fr-FR" sz="1600" dirty="0" smtClean="0"/>
              <a:t>) : chiffres ronds</a:t>
            </a:r>
            <a:endParaRPr lang="fr-FR" sz="1600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err="1" smtClean="0"/>
              <a:t>Numeric</a:t>
            </a:r>
            <a:r>
              <a:rPr lang="fr-FR" sz="1600" dirty="0" smtClean="0"/>
              <a:t> (</a:t>
            </a:r>
            <a:r>
              <a:rPr lang="fr-FR" sz="1600" dirty="0" err="1" smtClean="0"/>
              <a:t>num</a:t>
            </a:r>
            <a:r>
              <a:rPr lang="fr-FR" sz="1600" dirty="0" smtClean="0"/>
              <a:t>) ou double (</a:t>
            </a:r>
            <a:r>
              <a:rPr lang="fr-FR" sz="1600" dirty="0" err="1" smtClean="0"/>
              <a:t>dbl</a:t>
            </a:r>
            <a:r>
              <a:rPr lang="fr-FR" sz="1600" dirty="0" smtClean="0"/>
              <a:t>) : chiffres à virgule</a:t>
            </a:r>
            <a:endParaRPr lang="fr-FR" sz="2000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/>
          <a:srcRect t="56631"/>
          <a:stretch/>
        </p:blipFill>
        <p:spPr>
          <a:xfrm>
            <a:off x="260339" y="5282513"/>
            <a:ext cx="8610057" cy="35733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95786" y="3943601"/>
            <a:ext cx="8465613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1600" dirty="0" smtClean="0">
                <a:solidFill>
                  <a:prstClr val="black"/>
                </a:solidFill>
              </a:rPr>
              <a:t>!! </a:t>
            </a:r>
            <a:r>
              <a:rPr lang="fr-FR" sz="1600" dirty="0" smtClean="0">
                <a:solidFill>
                  <a:prstClr val="black"/>
                </a:solidFill>
              </a:rPr>
              <a:t>Les vecteurs ne mélangent pas les chiffons et les serviettes :</a:t>
            </a:r>
            <a:endParaRPr lang="fr-FR" sz="1600" i="1" dirty="0" smtClean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76843" y="1267642"/>
            <a:ext cx="3767157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"marguerite"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zoé</a:t>
            </a:r>
            <a:r>
              <a:rPr lang="en-US" sz="12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léa</a:t>
            </a:r>
            <a:r>
              <a:rPr lang="en-US" sz="12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characters (lettres)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nombres_vaches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nombres_vaches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integers (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chiffres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ronds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nombres_vaches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pi) 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nombres_vaches</a:t>
            </a:r>
            <a:r>
              <a:rPr lang="en-US" sz="12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numeric (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chiffres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à virgules)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195786" y="4526679"/>
            <a:ext cx="867461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noms_et_nombres_vaches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nombres_vaches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noms_et_nombres_vaches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95785" y="5826166"/>
            <a:ext cx="8465613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fr-FR" sz="1600" dirty="0" smtClean="0">
                <a:solidFill>
                  <a:prstClr val="black"/>
                </a:solidFill>
              </a:rPr>
              <a:t>Le vecteur est de type "</a:t>
            </a:r>
            <a:r>
              <a:rPr lang="fr-FR" sz="1600" dirty="0" err="1" smtClean="0">
                <a:solidFill>
                  <a:prstClr val="black"/>
                </a:solidFill>
              </a:rPr>
              <a:t>chr</a:t>
            </a:r>
            <a:r>
              <a:rPr lang="fr-FR" sz="1600" dirty="0" smtClean="0">
                <a:solidFill>
                  <a:prstClr val="black"/>
                </a:solidFill>
              </a:rPr>
              <a:t>"</a:t>
            </a:r>
            <a:endParaRPr lang="fr-FR" sz="16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32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26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Matrice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65454" y="1432338"/>
            <a:ext cx="8731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Ensemble de vecteurs (variables) </a:t>
            </a:r>
            <a:r>
              <a:rPr lang="fr-FR" b="1" dirty="0" smtClean="0"/>
              <a:t>de même formats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Par exemple :</a:t>
            </a:r>
            <a:endParaRPr lang="fr-FR" dirty="0" smtClean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2"/>
          <a:srcRect b="4986"/>
          <a:stretch/>
        </p:blipFill>
        <p:spPr>
          <a:xfrm>
            <a:off x="6752492" y="2943089"/>
            <a:ext cx="1822450" cy="194802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71500" y="2799219"/>
            <a:ext cx="5232400" cy="26161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exemple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de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matrice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avec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deux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vecteur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v2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on combine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ces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deux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vecteurs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avec la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fonction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qui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veut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dire : column bind (combiner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colonnes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MAT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cbind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(v1,v2)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84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27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Data Frame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65454" y="1432338"/>
            <a:ext cx="87312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Ensemble de vecteurs (variables) </a:t>
            </a:r>
            <a:r>
              <a:rPr lang="fr-FR" b="1" dirty="0" smtClean="0"/>
              <a:t>de formats différents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En pratique, bien plus utilisé que les matrices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Par exemple :</a:t>
            </a:r>
            <a:endParaRPr lang="fr-FR" dirty="0" smtClean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b="2454"/>
          <a:stretch/>
        </p:blipFill>
        <p:spPr>
          <a:xfrm>
            <a:off x="6113462" y="2815447"/>
            <a:ext cx="1552575" cy="173883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65454" y="5130050"/>
            <a:ext cx="84569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Dans les faits, nous </a:t>
            </a:r>
            <a:r>
              <a:rPr lang="fr-FR" b="1" dirty="0" smtClean="0"/>
              <a:t>importons</a:t>
            </a:r>
            <a:r>
              <a:rPr lang="fr-FR" dirty="0" smtClean="0"/>
              <a:t> toujours un </a:t>
            </a:r>
            <a:r>
              <a:rPr lang="fr-FR" dirty="0" err="1" smtClean="0"/>
              <a:t>dataframe</a:t>
            </a:r>
            <a:r>
              <a:rPr lang="fr-FR" dirty="0" smtClean="0"/>
              <a:t> (DF) à partir d’un fichier </a:t>
            </a:r>
            <a:r>
              <a:rPr lang="fr-FR" dirty="0" err="1" smtClean="0"/>
              <a:t>xlsx</a:t>
            </a:r>
            <a:r>
              <a:rPr lang="fr-FR" dirty="0" smtClean="0"/>
              <a:t>, </a:t>
            </a:r>
            <a:r>
              <a:rPr lang="fr-FR" dirty="0" err="1" smtClean="0"/>
              <a:t>txt</a:t>
            </a:r>
            <a:r>
              <a:rPr lang="fr-FR" dirty="0" smtClean="0"/>
              <a:t>, ou csv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685800" y="2979816"/>
            <a:ext cx="45720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v3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a"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"a"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"b"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"b"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"c"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</a:t>
            </a:r>
            <a:r>
              <a:rPr lang="en-US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(v1,v2,v3)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81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28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Liste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65454" y="1432338"/>
            <a:ext cx="8731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Objet </a:t>
            </a:r>
            <a:r>
              <a:rPr lang="fr-FR" dirty="0" smtClean="0"/>
              <a:t>pouvant </a:t>
            </a:r>
            <a:r>
              <a:rPr lang="fr-FR" b="1" dirty="0" smtClean="0"/>
              <a:t>contenir</a:t>
            </a:r>
            <a:r>
              <a:rPr lang="fr-FR" dirty="0" smtClean="0"/>
              <a:t> des vecteurs, matrices, et dataframes</a:t>
            </a:r>
            <a:endParaRPr lang="fr-FR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Par exemple :</a:t>
            </a:r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829" y="2355668"/>
            <a:ext cx="2981325" cy="33813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5289" y="2355668"/>
            <a:ext cx="411042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 </a:t>
            </a:r>
            <a:r>
              <a:rPr lang="en-US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nom_vaches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MAT, DF)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52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29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Exercice 3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1749846"/>
            <a:ext cx="873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Créez un vecteur de type caractères contenant 4 noms d'animaux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Créez un vecteur de type numérique contenant 4 </a:t>
            </a:r>
            <a:r>
              <a:rPr lang="fr-FR" sz="2000" dirty="0" smtClean="0"/>
              <a:t>pays</a:t>
            </a:r>
            <a:endParaRPr lang="fr-FR" sz="20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Créez un vecteur de type numérique contenant 4 valeurs de poids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Créez </a:t>
            </a:r>
            <a:r>
              <a:rPr lang="fr-FR" sz="2000" dirty="0" smtClean="0"/>
              <a:t>une matrice regroupant les vecteurs "animaux" et "pays"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Créez une </a:t>
            </a:r>
            <a:r>
              <a:rPr lang="fr-FR" sz="2000" dirty="0" err="1" smtClean="0"/>
              <a:t>dataframe</a:t>
            </a:r>
            <a:r>
              <a:rPr lang="fr-FR" sz="2000" dirty="0" smtClean="0"/>
              <a:t> regroupant </a:t>
            </a:r>
            <a:r>
              <a:rPr lang="fr-FR" sz="2000" dirty="0"/>
              <a:t>les vecteurs "</a:t>
            </a:r>
            <a:r>
              <a:rPr lang="fr-FR" sz="2000" dirty="0" smtClean="0"/>
              <a:t>animaux", </a:t>
            </a:r>
            <a:r>
              <a:rPr lang="fr-FR" sz="2000" dirty="0"/>
              <a:t>"pays</a:t>
            </a:r>
            <a:r>
              <a:rPr lang="fr-FR" sz="2000" dirty="0" smtClean="0"/>
              <a:t>" et "</a:t>
            </a:r>
            <a:r>
              <a:rPr lang="fr-FR" sz="2000" dirty="0"/>
              <a:t>p</a:t>
            </a:r>
            <a:r>
              <a:rPr lang="fr-FR" sz="2000" dirty="0" smtClean="0"/>
              <a:t>oids"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Insérez le vecteur "animaux" et le </a:t>
            </a:r>
            <a:r>
              <a:rPr lang="fr-FR" sz="2000" dirty="0" err="1" smtClean="0"/>
              <a:t>dataframe</a:t>
            </a:r>
            <a:r>
              <a:rPr lang="fr-FR" sz="2000" dirty="0" smtClean="0"/>
              <a:t> dans une même liste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19367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Ressources utiles</a:t>
            </a:r>
            <a:endParaRPr lang="en-US" sz="36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968285"/>
            <a:ext cx="6343670" cy="41106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969" y="1114697"/>
            <a:ext cx="4541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stackoverflow.com/questions/tagged/r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0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30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Importation de données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48846" y="1327835"/>
            <a:ext cx="8013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vincentarelbundock.github.io/Rdatasets/articles/data.html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46" y="2693221"/>
            <a:ext cx="7810500" cy="714375"/>
          </a:xfrm>
          <a:prstGeom prst="rect">
            <a:avLst/>
          </a:prstGeom>
        </p:spPr>
      </p:pic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872385"/>
              </p:ext>
            </p:extLst>
          </p:nvPr>
        </p:nvGraphicFramePr>
        <p:xfrm>
          <a:off x="869949" y="3894273"/>
          <a:ext cx="2578101" cy="1910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9367">
                  <a:extLst>
                    <a:ext uri="{9D8B030D-6E8A-4147-A177-3AD203B41FA5}">
                      <a16:colId xmlns:a16="http://schemas.microsoft.com/office/drawing/2014/main" val="1084466708"/>
                    </a:ext>
                  </a:extLst>
                </a:gridCol>
                <a:gridCol w="859367">
                  <a:extLst>
                    <a:ext uri="{9D8B030D-6E8A-4147-A177-3AD203B41FA5}">
                      <a16:colId xmlns:a16="http://schemas.microsoft.com/office/drawing/2014/main" val="1731602224"/>
                    </a:ext>
                  </a:extLst>
                </a:gridCol>
                <a:gridCol w="859367">
                  <a:extLst>
                    <a:ext uri="{9D8B030D-6E8A-4147-A177-3AD203B41FA5}">
                      <a16:colId xmlns:a16="http://schemas.microsoft.com/office/drawing/2014/main" val="637737945"/>
                    </a:ext>
                  </a:extLst>
                </a:gridCol>
              </a:tblGrid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accuracy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dyslexia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iq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0187152"/>
                  </a:ext>
                </a:extLst>
              </a:tr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0,88386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0,827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694638"/>
                  </a:ext>
                </a:extLst>
              </a:tr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0,76524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7506199"/>
                  </a:ext>
                </a:extLst>
              </a:tr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0,91508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0,471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8348293"/>
                  </a:ext>
                </a:extLst>
              </a:tr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0,98376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1,144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650976"/>
                  </a:ext>
                </a:extLst>
              </a:tr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0,88386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-0,676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0562664"/>
                  </a:ext>
                </a:extLst>
              </a:tr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0,70905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-0,795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0505570"/>
                  </a:ext>
                </a:extLst>
              </a:tr>
              <a:tr h="238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0,77148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-0,281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9669512"/>
                  </a:ext>
                </a:extLst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3940419" y="4081629"/>
            <a:ext cx="51083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err="1" smtClean="0"/>
              <a:t>accuracy</a:t>
            </a:r>
            <a:r>
              <a:rPr lang="fr-FR" sz="2000" dirty="0" smtClean="0"/>
              <a:t> : </a:t>
            </a:r>
            <a:r>
              <a:rPr lang="en-US" sz="2000" dirty="0"/>
              <a:t>reading </a:t>
            </a:r>
            <a:r>
              <a:rPr lang="en-US" sz="2000" dirty="0" smtClean="0"/>
              <a:t>score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err="1" smtClean="0"/>
              <a:t>dyslexia</a:t>
            </a:r>
            <a:r>
              <a:rPr lang="fr-FR" sz="2000" dirty="0" smtClean="0"/>
              <a:t> : no/</a:t>
            </a:r>
            <a:r>
              <a:rPr lang="fr-FR" sz="2000" dirty="0" err="1" smtClean="0"/>
              <a:t>yes</a:t>
            </a:r>
            <a:endParaRPr lang="fr-FR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err="1" smtClean="0"/>
              <a:t>iq</a:t>
            </a:r>
            <a:r>
              <a:rPr lang="fr-FR" sz="2000" dirty="0"/>
              <a:t> : non-verbal intelligence quotient </a:t>
            </a:r>
            <a:r>
              <a:rPr lang="fr-FR" sz="2000" dirty="0" err="1"/>
              <a:t>transformed</a:t>
            </a:r>
            <a:r>
              <a:rPr lang="fr-FR" sz="2000" dirty="0"/>
              <a:t> to z-scores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846" y="1868748"/>
            <a:ext cx="8089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github.com/lafitter/M2-Science-du-Langage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58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31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Importation de données – stratégie 1</a:t>
            </a:r>
            <a:endParaRPr lang="en-US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05" y="2311279"/>
            <a:ext cx="5767987" cy="287319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8846" y="1135305"/>
            <a:ext cx="873125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Importation "clique-bouton"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54210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32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Importation de données – stratégie 2</a:t>
            </a:r>
            <a:endParaRPr lang="en-US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48846" y="1135305"/>
            <a:ext cx="87312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Placer le DF dans le même répertoire que le script (le plus simple)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exécuter R </a:t>
            </a:r>
            <a:r>
              <a:rPr lang="fr-FR" b="1" dirty="0" smtClean="0"/>
              <a:t>à partir de ce script </a:t>
            </a:r>
            <a:r>
              <a:rPr lang="fr-FR" dirty="0" smtClean="0"/>
              <a:t>pour que R utilise le répertoire du script comme "adresse"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si le fichier est de type "csv", lancer la commande 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de cette manière, pas besoin de spécifier l'adresse complète 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570289"/>
            <a:ext cx="7349148" cy="13242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2700" y="4083964"/>
            <a:ext cx="579999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 smtClean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with csv file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read.csv2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"ReadingSkills.csv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09600" y="5376115"/>
            <a:ext cx="8898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C:/Users/rlafitte/Desktop/COURS v7chu/6. Stat R 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analyse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linguistique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23-24/COURS/ReadingSkills.csv</a:t>
            </a:r>
            <a:r>
              <a:rPr lang="en-US" sz="1400" dirty="0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817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33</a:t>
            </a:fld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48846" y="1135305"/>
            <a:ext cx="8523654" cy="4245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si le fichier est de type "</a:t>
            </a:r>
            <a:r>
              <a:rPr lang="fr-FR" dirty="0" err="1" smtClean="0"/>
              <a:t>xlsx</a:t>
            </a:r>
            <a:r>
              <a:rPr lang="fr-FR" dirty="0" smtClean="0"/>
              <a:t>", nous avons besoin d'une librairie externe.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lvl="1">
              <a:lnSpc>
                <a:spcPct val="150000"/>
              </a:lnSpc>
            </a:pPr>
            <a:endParaRPr lang="fr-FR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smtClean="0"/>
              <a:t>Approche intéressante car pas besoin de spécifier des paramètres spécifiques concernant le format des données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sp>
        <p:nvSpPr>
          <p:cNvPr id="5" name="Rectangle 4"/>
          <p:cNvSpPr/>
          <p:nvPr/>
        </p:nvSpPr>
        <p:spPr>
          <a:xfrm>
            <a:off x="425450" y="2210420"/>
            <a:ext cx="78359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install.packages("readxl") # procède à l'installation ; à ne faire qu'une fois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(readxl)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procède au chargement de la librairie ; </a:t>
            </a:r>
            <a:r>
              <a:rPr lang="en-US" sz="1400" b="1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à faire tout le temps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readxl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::read_xlsx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"ReadingSkills.xlsx"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6750050" y="1748755"/>
            <a:ext cx="219710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 smtClean="0">
                <a:solidFill>
                  <a:prstClr val="black"/>
                </a:solidFill>
              </a:rPr>
              <a:t>NB : penser au raccourci Ctrl + c pour # créer des commentaires</a:t>
            </a:r>
            <a:endParaRPr lang="fr-FR" sz="1200" i="1" dirty="0" smtClean="0">
              <a:solidFill>
                <a:prstClr val="black"/>
              </a:solidFill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Importation de données – stratégie 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3899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34</a:t>
            </a:fld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48846" y="1135305"/>
            <a:ext cx="852365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3 arguments à comprendre pour éviter les erreurs d'importation (surtout si fichier csv ou </a:t>
            </a:r>
            <a:r>
              <a:rPr lang="fr-FR" dirty="0" err="1" smtClean="0"/>
              <a:t>txt</a:t>
            </a:r>
            <a:r>
              <a:rPr lang="fr-FR" dirty="0" smtClean="0"/>
              <a:t>)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>
                <a:solidFill>
                  <a:srgbClr val="005DA2"/>
                </a:solidFill>
              </a:rPr>
              <a:t>dec</a:t>
            </a:r>
            <a:r>
              <a:rPr lang="fr-FR" dirty="0" smtClean="0">
                <a:solidFill>
                  <a:srgbClr val="005DA2"/>
                </a:solidFill>
              </a:rPr>
              <a:t> = … </a:t>
            </a:r>
            <a:r>
              <a:rPr lang="fr-FR" i="1" dirty="0" smtClean="0">
                <a:solidFill>
                  <a:srgbClr val="8F5902"/>
                </a:solidFill>
              </a:rPr>
              <a:t># quel format de </a:t>
            </a:r>
            <a:r>
              <a:rPr lang="fr-FR" b="1" i="1" dirty="0" smtClean="0">
                <a:solidFill>
                  <a:srgbClr val="8F5902"/>
                </a:solidFill>
              </a:rPr>
              <a:t>décimale ? </a:t>
            </a:r>
            <a:r>
              <a:rPr lang="fr-FR" i="1" dirty="0" smtClean="0">
                <a:solidFill>
                  <a:srgbClr val="8F5902"/>
                </a:solidFill>
              </a:rPr>
              <a:t>. 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5DA2"/>
                </a:solidFill>
              </a:rPr>
              <a:t>sep =  … </a:t>
            </a:r>
            <a:r>
              <a:rPr lang="fr-FR" i="1" dirty="0" smtClean="0">
                <a:solidFill>
                  <a:srgbClr val="8F5902"/>
                </a:solidFill>
              </a:rPr>
              <a:t># quel </a:t>
            </a:r>
            <a:r>
              <a:rPr lang="fr-FR" b="1" i="1" dirty="0" smtClean="0">
                <a:solidFill>
                  <a:srgbClr val="8F5902"/>
                </a:solidFill>
              </a:rPr>
              <a:t>séparateur de colonnes ? </a:t>
            </a:r>
            <a:r>
              <a:rPr lang="fr-FR" i="1" dirty="0" smtClean="0">
                <a:solidFill>
                  <a:srgbClr val="8F5902"/>
                </a:solidFill>
              </a:rPr>
              <a:t>. , ; " "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5DA2"/>
                </a:solidFill>
              </a:rPr>
              <a:t>header = TRUE </a:t>
            </a:r>
            <a:r>
              <a:rPr lang="fr-FR" i="1" dirty="0" smtClean="0">
                <a:solidFill>
                  <a:srgbClr val="8F5902"/>
                </a:solidFill>
              </a:rPr>
              <a:t># est ce que la 1</a:t>
            </a:r>
            <a:r>
              <a:rPr lang="fr-FR" i="1" baseline="30000" dirty="0" smtClean="0">
                <a:solidFill>
                  <a:srgbClr val="8F5902"/>
                </a:solidFill>
              </a:rPr>
              <a:t>ère</a:t>
            </a:r>
            <a:r>
              <a:rPr lang="fr-FR" i="1" dirty="0" smtClean="0">
                <a:solidFill>
                  <a:srgbClr val="8F5902"/>
                </a:solidFill>
              </a:rPr>
              <a:t> ligne du DF  = </a:t>
            </a:r>
            <a:r>
              <a:rPr lang="fr-FR" b="1" i="1" dirty="0" smtClean="0">
                <a:solidFill>
                  <a:srgbClr val="8F5902"/>
                </a:solidFill>
              </a:rPr>
              <a:t>noms des variables </a:t>
            </a:r>
            <a:r>
              <a:rPr lang="fr-FR" i="1" dirty="0" smtClean="0">
                <a:solidFill>
                  <a:srgbClr val="8F5902"/>
                </a:solidFill>
              </a:rPr>
              <a:t>?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sp>
        <p:nvSpPr>
          <p:cNvPr id="7" name="Rectangle 6"/>
          <p:cNvSpPr/>
          <p:nvPr/>
        </p:nvSpPr>
        <p:spPr>
          <a:xfrm>
            <a:off x="588846" y="3215790"/>
            <a:ext cx="1133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fichier csv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69635" y="3611517"/>
            <a:ext cx="16147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accuracy;dyslexia;iq</a:t>
            </a:r>
            <a:endParaRPr lang="en-US" sz="1200" dirty="0"/>
          </a:p>
          <a:p>
            <a:r>
              <a:rPr lang="en-US" sz="1200" dirty="0"/>
              <a:t>0,88386;no;0,827</a:t>
            </a:r>
          </a:p>
          <a:p>
            <a:r>
              <a:rPr lang="en-US" sz="1200" dirty="0"/>
              <a:t>0,76524;no;0,59</a:t>
            </a:r>
          </a:p>
          <a:p>
            <a:r>
              <a:rPr lang="en-US" sz="1200" dirty="0"/>
              <a:t>0,91508;no;0,471</a:t>
            </a:r>
          </a:p>
          <a:p>
            <a:r>
              <a:rPr lang="en-US" sz="1200" dirty="0"/>
              <a:t>0,98376;no;1,144</a:t>
            </a:r>
          </a:p>
          <a:p>
            <a:r>
              <a:rPr lang="en-US" sz="1200" dirty="0"/>
              <a:t>0,88386;no;-0,676</a:t>
            </a:r>
          </a:p>
          <a:p>
            <a:r>
              <a:rPr lang="en-US" sz="1200" dirty="0"/>
              <a:t>0,70905;no;-0,795</a:t>
            </a:r>
          </a:p>
          <a:p>
            <a:r>
              <a:rPr lang="en-US" sz="1200" dirty="0"/>
              <a:t>0,77148;no;-0,281</a:t>
            </a:r>
          </a:p>
          <a:p>
            <a:r>
              <a:rPr lang="en-US" sz="1200" dirty="0"/>
              <a:t>0,99;no;-0,914</a:t>
            </a:r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Importation de données – stratégie 2</a:t>
            </a:r>
            <a:endParaRPr lang="en-US" sz="3600" dirty="0"/>
          </a:p>
        </p:txBody>
      </p:sp>
      <p:sp>
        <p:nvSpPr>
          <p:cNvPr id="21" name="Rectangle 20"/>
          <p:cNvSpPr/>
          <p:nvPr/>
        </p:nvSpPr>
        <p:spPr>
          <a:xfrm>
            <a:off x="3123528" y="3756056"/>
            <a:ext cx="3066865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ReadingSkills.csv</a:t>
            </a:r>
            <a:r>
              <a:rPr lang="en-US" sz="1400" dirty="0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",</a:t>
            </a:r>
          </a:p>
          <a:p>
            <a:r>
              <a:rPr lang="en-US" sz="1400" dirty="0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 err="1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400" dirty="0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= ";"</a:t>
            </a:r>
          </a:p>
          <a:p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 err="1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dec</a:t>
            </a:r>
            <a:r>
              <a:rPr lang="en-US" sz="1400" dirty="0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= ".",</a:t>
            </a:r>
          </a:p>
          <a:p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header = TRUE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759" y="3800595"/>
            <a:ext cx="809981" cy="86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1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35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2429325"/>
            <a:ext cx="7289124" cy="41951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68300" y="1896010"/>
            <a:ext cx="316625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ReadingSkills.csv"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368300" y="3901731"/>
            <a:ext cx="416011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ReadingSkills.csv</a:t>
            </a:r>
            <a:r>
              <a:rPr lang="en-US" sz="1400" dirty="0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", </a:t>
            </a:r>
            <a:r>
              <a:rPr lang="en-US" sz="1400" dirty="0" err="1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sep</a:t>
            </a:r>
            <a:r>
              <a:rPr lang="en-US" sz="1400" dirty="0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 ";"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7657424" y="1172735"/>
            <a:ext cx="16147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accuracy;dyslexia;iq</a:t>
            </a:r>
            <a:endParaRPr lang="en-US" sz="1200" dirty="0"/>
          </a:p>
          <a:p>
            <a:r>
              <a:rPr lang="en-US" sz="1200" dirty="0"/>
              <a:t>0,88386;no;0,827</a:t>
            </a:r>
          </a:p>
          <a:p>
            <a:r>
              <a:rPr lang="en-US" sz="1200" dirty="0"/>
              <a:t>0,76524;no;0,59</a:t>
            </a:r>
          </a:p>
          <a:p>
            <a:r>
              <a:rPr lang="en-US" sz="1200" dirty="0"/>
              <a:t>0,91508;no;0,471</a:t>
            </a:r>
          </a:p>
          <a:p>
            <a:r>
              <a:rPr lang="en-US" sz="1200" dirty="0"/>
              <a:t>0,98376;no;1,144</a:t>
            </a:r>
          </a:p>
          <a:p>
            <a:r>
              <a:rPr lang="en-US" sz="1200" dirty="0"/>
              <a:t>0,88386;no;-0,676</a:t>
            </a:r>
          </a:p>
          <a:p>
            <a:r>
              <a:rPr lang="en-US" sz="1200" dirty="0"/>
              <a:t>0,70905;no;-0,795</a:t>
            </a:r>
          </a:p>
          <a:p>
            <a:r>
              <a:rPr lang="en-US" sz="1200" dirty="0"/>
              <a:t>0,77148;no;-0,281</a:t>
            </a:r>
          </a:p>
          <a:p>
            <a:r>
              <a:rPr lang="en-US" sz="1200" dirty="0"/>
              <a:t>0,99;no;-0,914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71149" y="1865232"/>
            <a:ext cx="3437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fr-FR" dirty="0" smtClean="0">
                <a:sym typeface="Wingdings" panose="05000000000000000000" pitchFamily="2" charset="2"/>
              </a:rPr>
              <a:t> utilise par défaut sep = ","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368300" y="4385176"/>
            <a:ext cx="316625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read.csv2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smtClean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ReadingSkills.csv"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3144744" y="4347746"/>
            <a:ext cx="3366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fr-FR" dirty="0" smtClean="0">
                <a:sym typeface="Wingdings" panose="05000000000000000000" pitchFamily="2" charset="2"/>
              </a:rPr>
              <a:t> utilise par défaut sep = ";"</a:t>
            </a:r>
            <a:endParaRPr lang="fr-FR" dirty="0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Importation de données – stratégie 2</a:t>
            </a:r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>
            <a:off x="368300" y="1327157"/>
            <a:ext cx="5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BAD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68300" y="3257013"/>
            <a:ext cx="788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GOOD</a:t>
            </a:r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539" y="3963743"/>
            <a:ext cx="809981" cy="86502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083" y="1467255"/>
            <a:ext cx="841437" cy="84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9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36</a:t>
            </a:fld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48846" y="1135305"/>
            <a:ext cx="8731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Idem que stratégie 2 mais définir l'adresse complète à chaque fois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Un peu lourd…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647700" y="2091415"/>
            <a:ext cx="7730392" cy="984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ReadingSkills </a:t>
            </a:r>
            <a:r>
              <a:rPr lang="en-US" sz="14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read.csv2</a:t>
            </a:r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"C:/Users/rlafitte/Desktop/COURS v7chu/6. Stat R 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analyse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linguistique</a:t>
            </a:r>
            <a:r>
              <a:rPr lang="en-US" sz="1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23-24/COURS/ReadingSkills.csv"</a:t>
            </a:r>
            <a:endParaRPr lang="en-US" sz="1400" dirty="0"/>
          </a:p>
          <a:p>
            <a:r>
              <a:rPr lang="en-US" sz="1400" dirty="0" smtClean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400" dirty="0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Importation de données – stratégie 3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0289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Visualiser le </a:t>
            </a:r>
            <a:r>
              <a:rPr lang="fr-FR" sz="3600" dirty="0" err="1" smtClean="0"/>
              <a:t>dataframe</a:t>
            </a:r>
            <a:r>
              <a:rPr lang="fr-FR" sz="3600" dirty="0" smtClean="0"/>
              <a:t> importé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444500" y="1515820"/>
            <a:ext cx="8007350" cy="2990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head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(ReadingSkills, </a:t>
            </a:r>
            <a:r>
              <a:rPr lang="en-US" dirty="0">
                <a:solidFill>
                  <a:srgbClr val="C4A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affiche les 6 premières </a:t>
            </a:r>
            <a:r>
              <a:rPr lang="en-US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lignes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# A tibble: 6 × 3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accuracy dyslexia     iq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&lt;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dbl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 &lt;chr&gt;     &lt;</a:t>
            </a:r>
            <a:r>
              <a:rPr lang="en-US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dbl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  0.884 no        0.827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   0.765 no        0.59 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   0.915 no        0.471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   0.984 no        1.14 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   0.884 no       -0.676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6    0.709 no       -0.795</a:t>
            </a:r>
          </a:p>
        </p:txBody>
      </p:sp>
    </p:spTree>
    <p:extLst>
      <p:ext uri="{BB962C8B-B14F-4D97-AF65-F5344CB8AC3E}">
        <p14:creationId xmlns:p14="http://schemas.microsoft.com/office/powerpoint/2010/main" val="332190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38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Visualiser le </a:t>
            </a:r>
            <a:r>
              <a:rPr lang="fr-FR" sz="3600" dirty="0" err="1" smtClean="0"/>
              <a:t>dataframe</a:t>
            </a:r>
            <a:r>
              <a:rPr lang="fr-FR" sz="3600" dirty="0" smtClean="0"/>
              <a:t> importé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723900" y="2359988"/>
            <a:ext cx="7683500" cy="12977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str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(ReadingSkills)         </a:t>
            </a:r>
            <a:r>
              <a:rPr lang="en-US" sz="14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affiche le format de chaque colonne (variable) </a:t>
            </a:r>
            <a:endParaRPr lang="en-US" sz="1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tibble [44 × 3] (S3: tbl_df/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tbl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accuracy: num [1:44] 0.884 0.765 0.915 0.984 0.884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dyslexia: chr [1:44] "no" "no" "no" "no" ...</a:t>
            </a:r>
            <a:b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$ iq      : num [1:44] 0.827 0.59 0.471 1.144 -0.676 ...</a:t>
            </a:r>
          </a:p>
        </p:txBody>
      </p:sp>
      <p:sp>
        <p:nvSpPr>
          <p:cNvPr id="7" name="Rectangle 6"/>
          <p:cNvSpPr/>
          <p:nvPr/>
        </p:nvSpPr>
        <p:spPr>
          <a:xfrm>
            <a:off x="6750050" y="1545555"/>
            <a:ext cx="2197100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 smtClean="0">
                <a:solidFill>
                  <a:prstClr val="black"/>
                </a:solidFill>
              </a:rPr>
              <a:t>NB : Un "</a:t>
            </a:r>
            <a:r>
              <a:rPr lang="fr-FR" sz="1200" dirty="0" err="1" smtClean="0">
                <a:solidFill>
                  <a:prstClr val="black"/>
                </a:solidFill>
              </a:rPr>
              <a:t>tibble</a:t>
            </a:r>
            <a:r>
              <a:rPr lang="fr-FR" sz="1200" dirty="0" smtClean="0">
                <a:solidFill>
                  <a:prstClr val="black"/>
                </a:solidFill>
              </a:rPr>
              <a:t>" est une sorte de DF "moderne", utilisé par certaines librairies</a:t>
            </a:r>
            <a:endParaRPr lang="fr-FR" sz="1200" i="1" dirty="0" smtClean="0">
              <a:solidFill>
                <a:prstClr val="black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14410" y="4034693"/>
            <a:ext cx="8002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Attention : si la décimale est mal spécifiée pendant l'import, une variable numérique peut se transformer en variable caractères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39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smtClean="0"/>
              <a:t>Exercice 4</a:t>
            </a:r>
            <a:endParaRPr lang="en-US" sz="3600" dirty="0"/>
          </a:p>
        </p:txBody>
      </p:sp>
      <p:sp>
        <p:nvSpPr>
          <p:cNvPr id="10" name="ZoneTexte 9"/>
          <p:cNvSpPr txBox="1"/>
          <p:nvPr/>
        </p:nvSpPr>
        <p:spPr>
          <a:xfrm>
            <a:off x="240554" y="1304193"/>
            <a:ext cx="8598646" cy="1200329"/>
          </a:xfrm>
          <a:prstGeom prst="rect">
            <a:avLst/>
          </a:prstGeom>
          <a:solidFill>
            <a:srgbClr val="D6D6F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Importez le fichier "lexdec.csv" </a:t>
            </a:r>
            <a:r>
              <a:rPr lang="fr-FR" dirty="0"/>
              <a:t>disponible sur </a:t>
            </a:r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github.com/lafitter/M2-Science-du-Langage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Examinez le type de variables composant ce tableau ; voyez vous quelle erreur s'est glissée ?!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27370" y="7257534"/>
            <a:ext cx="355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https://www.reilly-coglab.com/data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40554" y="3067627"/>
            <a:ext cx="729054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Subject = </a:t>
            </a:r>
            <a:r>
              <a:rPr lang="en-US" sz="1400" dirty="0"/>
              <a:t>a factor for the subjects.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RT </a:t>
            </a:r>
            <a:r>
              <a:rPr lang="en-US" sz="1400" dirty="0" smtClean="0"/>
              <a:t>= a </a:t>
            </a:r>
            <a:r>
              <a:rPr lang="en-US" sz="1400" dirty="0"/>
              <a:t>numeric vector for logarithmically transformed reaction times.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Trial </a:t>
            </a:r>
            <a:r>
              <a:rPr lang="en-US" sz="1400" dirty="0" smtClean="0"/>
              <a:t>= a </a:t>
            </a:r>
            <a:r>
              <a:rPr lang="en-US" sz="1400" dirty="0"/>
              <a:t>numeric vector for the rank of the trial in the experimental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Sex </a:t>
            </a:r>
            <a:r>
              <a:rPr lang="en-US" sz="1400" dirty="0" smtClean="0"/>
              <a:t>= a </a:t>
            </a:r>
            <a:r>
              <a:rPr lang="en-US" sz="1400" dirty="0"/>
              <a:t>factor with levels F (female) and M (male).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NativeLanguage</a:t>
            </a:r>
            <a:r>
              <a:rPr lang="en-US" sz="1400" dirty="0"/>
              <a:t> </a:t>
            </a:r>
            <a:r>
              <a:rPr lang="en-US" sz="1400" dirty="0" smtClean="0"/>
              <a:t>= a </a:t>
            </a:r>
            <a:r>
              <a:rPr lang="en-US" sz="1400" dirty="0"/>
              <a:t>factor with levels English and Other, distinguishing between native and </a:t>
            </a:r>
            <a:r>
              <a:rPr lang="en-US" sz="1400" dirty="0" smtClean="0"/>
              <a:t>non-native </a:t>
            </a:r>
            <a:r>
              <a:rPr lang="en-US" sz="1400" dirty="0"/>
              <a:t>speakers of English.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Correct = </a:t>
            </a:r>
            <a:r>
              <a:rPr lang="en-US" sz="1400" dirty="0"/>
              <a:t>a factor with levels correct and incorrect coding whether the word was correctly </a:t>
            </a:r>
            <a:r>
              <a:rPr lang="en-US" sz="1400" dirty="0" smtClean="0"/>
              <a:t>responded </a:t>
            </a:r>
            <a:r>
              <a:rPr lang="en-US" sz="1400" dirty="0"/>
              <a:t>to as a word rather than a </a:t>
            </a:r>
            <a:r>
              <a:rPr lang="en-US" sz="1400" dirty="0" err="1" smtClean="0"/>
              <a:t>nonword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Word </a:t>
            </a:r>
            <a:r>
              <a:rPr lang="en-US" sz="1400" dirty="0" smtClean="0"/>
              <a:t>= a </a:t>
            </a:r>
            <a:r>
              <a:rPr lang="en-US" sz="1400" dirty="0"/>
              <a:t>factor with 79 words as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Frequency </a:t>
            </a:r>
            <a:r>
              <a:rPr lang="en-US" sz="1400" dirty="0" smtClean="0"/>
              <a:t>= a </a:t>
            </a:r>
            <a:r>
              <a:rPr lang="en-US" sz="1400" dirty="0"/>
              <a:t>numeric vector with logarithmically transformed lemma frequencies as available </a:t>
            </a:r>
            <a:r>
              <a:rPr lang="en-US" sz="1400" dirty="0" smtClean="0"/>
              <a:t>in the </a:t>
            </a:r>
            <a:r>
              <a:rPr lang="en-US" sz="1400" dirty="0"/>
              <a:t>CELEX lexical database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Length </a:t>
            </a:r>
            <a:r>
              <a:rPr lang="en-US" sz="1400" dirty="0" smtClean="0"/>
              <a:t>= a </a:t>
            </a:r>
            <a:r>
              <a:rPr lang="en-US" sz="1400" dirty="0"/>
              <a:t>numeric vector for the word’s length in letters.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Class </a:t>
            </a:r>
            <a:r>
              <a:rPr lang="en-US" sz="1400" dirty="0" smtClean="0"/>
              <a:t>= a </a:t>
            </a:r>
            <a:r>
              <a:rPr lang="en-US" sz="1400" dirty="0"/>
              <a:t>factor for the semantic category of the word’s referent, with levels animal and plant.</a:t>
            </a:r>
          </a:p>
        </p:txBody>
      </p:sp>
      <p:sp>
        <p:nvSpPr>
          <p:cNvPr id="9" name="Rectangle 8"/>
          <p:cNvSpPr/>
          <p:nvPr/>
        </p:nvSpPr>
        <p:spPr>
          <a:xfrm>
            <a:off x="4603750" y="623210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cran.r-project.org/web/packages/languageR/languageR.pdf</a:t>
            </a:r>
            <a:endParaRPr lang="en-US" sz="1200" dirty="0" smtClean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2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07461" y="0"/>
            <a:ext cx="3639039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200" dirty="0" smtClean="0"/>
              <a:t>Ressources</a:t>
            </a:r>
            <a:r>
              <a:rPr lang="fr-FR" dirty="0" smtClean="0"/>
              <a:t> utiles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7461" y="1559712"/>
            <a:ext cx="5830955" cy="23391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://www.r-bloggers.com/blogs-list</a:t>
            </a:r>
            <a:r>
              <a:rPr lang="en-US" sz="1600" dirty="0" smtClean="0">
                <a:hlinkClick r:id="rId2"/>
              </a:rPr>
              <a:t>/</a:t>
            </a: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://stt4230.rbind.io/introduction/presentation_r</a:t>
            </a:r>
            <a:r>
              <a:rPr lang="en-US" sz="1600" dirty="0" smtClean="0">
                <a:hlinkClick r:id="rId2"/>
              </a:rPr>
              <a:t>/</a:t>
            </a:r>
          </a:p>
          <a:p>
            <a:r>
              <a:rPr lang="en-US" sz="1600" dirty="0">
                <a:hlinkClick r:id="rId2"/>
              </a:rPr>
              <a:t>https://rstudio-education.github.io/hopr</a:t>
            </a:r>
            <a:r>
              <a:rPr lang="en-US" sz="1600" dirty="0" smtClean="0">
                <a:hlinkClick r:id="rId2"/>
              </a:rPr>
              <a:t>/</a:t>
            </a:r>
          </a:p>
          <a:p>
            <a:r>
              <a:rPr lang="en-US" sz="1600" dirty="0">
                <a:hlinkClick r:id="rId2"/>
              </a:rPr>
              <a:t>https://perso.ens-lyon.fr/lise.vaudor/grimoireStat/_book/intro.html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://www.r-bloggers.com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r>
              <a:rPr lang="en-US" sz="1600" dirty="0">
                <a:hlinkClick r:id="rId3"/>
              </a:rPr>
              <a:t>https://www.datanovia.com/en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  <a:p>
            <a:r>
              <a:rPr lang="en-US" sz="1600" dirty="0">
                <a:hlinkClick r:id="rId4"/>
              </a:rPr>
              <a:t>https://rcompanion.org/handbook</a:t>
            </a:r>
            <a:r>
              <a:rPr lang="en-US" sz="1600" dirty="0" smtClean="0">
                <a:hlinkClick r:id="rId4"/>
              </a:rPr>
              <a:t>/</a:t>
            </a:r>
            <a:endParaRPr lang="en-US" sz="1600" dirty="0" smtClean="0"/>
          </a:p>
          <a:p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r-graph-gallery.com/ggplot2-package.html</a:t>
            </a:r>
            <a:endParaRPr lang="en-US" sz="1600" dirty="0" smtClean="0"/>
          </a:p>
          <a:p>
            <a:endParaRPr lang="en-US" sz="1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8416" y="1559712"/>
            <a:ext cx="3065917" cy="42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40</a:t>
            </a:fld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Vecteur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-65454" y="1432338"/>
            <a:ext cx="873125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Noms (</a:t>
            </a:r>
            <a:r>
              <a:rPr lang="fr-FR" dirty="0" err="1" smtClean="0"/>
              <a:t>names</a:t>
            </a:r>
            <a:r>
              <a:rPr lang="fr-FR" dirty="0" smtClean="0"/>
              <a:t>) d’un vecteur :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46" y="2178130"/>
            <a:ext cx="8591550" cy="79057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417146" y="2593731"/>
            <a:ext cx="2409092" cy="2022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9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41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R Studio</a:t>
            </a:r>
            <a:endParaRPr lang="en-US" sz="3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30" y="2284803"/>
            <a:ext cx="4115534" cy="34477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225" y="2284803"/>
            <a:ext cx="4281049" cy="268992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354516" y="1627570"/>
            <a:ext cx="3991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7030A0"/>
                </a:solidFill>
              </a:rPr>
              <a:t>Fichiers, plots, help…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11015" y="1627570"/>
            <a:ext cx="514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7030A0"/>
                </a:solidFill>
              </a:rPr>
              <a:t>Environnement et historique</a:t>
            </a:r>
          </a:p>
        </p:txBody>
      </p:sp>
    </p:spTree>
    <p:extLst>
      <p:ext uri="{BB962C8B-B14F-4D97-AF65-F5344CB8AC3E}">
        <p14:creationId xmlns:p14="http://schemas.microsoft.com/office/powerpoint/2010/main" val="396304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6457950" y="6483351"/>
            <a:ext cx="241935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2796988"/>
            <a:ext cx="6918832" cy="363238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974" y="1623982"/>
            <a:ext cx="8030964" cy="3710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259541" y="149137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www.google.com/url?sa=i&amp;url=https%3A%2F%2Fflowingdata.com%2F2022%2F10%2F24%2Feducational-statistics-illustrations%2F&amp;psig=AOvVaw0VA0kaxQrM8W2DKyUTEM7G&amp;ust=1694701705268000&amp;source=images&amp;cd=vfe&amp;opi=89978449&amp;ved=0CBAQjRxqFwoTCLi-5vnlp4EDFQAAAAAdAAAAABAT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542" y="403052"/>
            <a:ext cx="5651395" cy="346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79524" y="5852294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https://www.google.com/url?sa=i&amp;url=https%3A%2F%2Ftwitter.com%2Fallison_horst%2Fstatus%2F1303929033604780032&amp;psig=AOvVaw0VA0kaxQrM8W2DKyUTEM7G&amp;ust=1694701705268000&amp;source=images&amp;cd=vfe&amp;opi=89978449&amp;ved=0CBAQjRxqFwoTCLi-5vnlp4EDFQAAAAAdAAAAABAb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337" y="952646"/>
            <a:ext cx="3776549" cy="29107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177718" y="233532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https://www.google.com/url?sa=i&amp;url=https%3A%2F%2Ftwitter.com%2Fallison_horst%2Fstatus%2F1317869593692569600&amp;psig=AOvVaw1ntuCK61c2o0JgLcyruwKW&amp;ust=1694701902714000&amp;source=images&amp;cd=vfe&amp;opi=89978449&amp;ved=0CBAQjRxqFwoTCMiL8dfmp4EDFQAAAAAdAAAAABAE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87789" y="587752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https://www.google.com/url?sa=i&amp;url=https%3A%2F%2Ftwitter.com%2Fallison_horst%2Fstatus%2F1216411207223009280&amp;psig=AOvVaw1ntuCK61c2o0JgLcyruwKW&amp;ust=1694701902714000&amp;source=images&amp;cd=vfe&amp;opi=89978449&amp;ved=0CBAQjRxqFwoTCMiL8dfmp4EDFQAAAAAdAAAAABAJ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025" y="440211"/>
            <a:ext cx="4123765" cy="2319618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DA6507B8-7FCC-4028-A8AE-D58438A9721A}" type="datetime4">
              <a:rPr lang="fr-FR" smtClean="0"/>
              <a:t>11 octobre 2023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4294967295"/>
          </p:nvPr>
        </p:nvSpPr>
        <p:spPr>
          <a:xfrm>
            <a:off x="-355600" y="64833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5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0" y="1062055"/>
            <a:ext cx="9144000" cy="4486049"/>
          </a:xfrm>
        </p:spPr>
        <p:txBody>
          <a:bodyPr>
            <a:normAutofit/>
          </a:bodyPr>
          <a:lstStyle/>
          <a:p>
            <a:r>
              <a:rPr lang="fr-FR" dirty="0" smtClean="0"/>
              <a:t>TD 2 </a:t>
            </a:r>
            <a:br>
              <a:rPr lang="fr-FR" dirty="0" smtClean="0"/>
            </a:br>
            <a:r>
              <a:rPr lang="fr-FR" dirty="0" smtClean="0"/>
              <a:t>17/11/2023</a:t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Statistiques descriptives sur R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901" y="1496160"/>
            <a:ext cx="2242038" cy="22420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34" y="4253850"/>
            <a:ext cx="2290935" cy="229093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72" y="4227011"/>
            <a:ext cx="2344615" cy="23446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68677" y="-395849"/>
            <a:ext cx="3745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https://allisonhorst.com/r-slack-emoji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0DB0FFF2-650C-483A-966E-A45B5995C687}" type="datetime4">
              <a:rPr lang="fr-FR" smtClean="0"/>
              <a:t>11 octobre 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26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-338783" y="275772"/>
            <a:ext cx="9821566" cy="5272332"/>
          </a:xfrm>
        </p:spPr>
        <p:txBody>
          <a:bodyPr>
            <a:normAutofit/>
          </a:bodyPr>
          <a:lstStyle/>
          <a:p>
            <a:r>
              <a:rPr lang="fr-FR" dirty="0" smtClean="0"/>
              <a:t>TD 3 </a:t>
            </a:r>
            <a:br>
              <a:rPr lang="fr-FR" dirty="0" smtClean="0"/>
            </a:br>
            <a:r>
              <a:rPr lang="fr-FR" dirty="0" smtClean="0"/>
              <a:t>24/11/2023</a:t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Statistiques inférentielles sur R (1)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20B1B72-B43F-40DA-990E-590A926C5F4E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901" y="1496160"/>
            <a:ext cx="2242038" cy="22420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587" y="3992593"/>
            <a:ext cx="2290935" cy="229093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94" y="3938913"/>
            <a:ext cx="2344615" cy="2344615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-63500" y="6483351"/>
            <a:ext cx="2279650" cy="365125"/>
          </a:xfrm>
        </p:spPr>
        <p:txBody>
          <a:bodyPr/>
          <a:lstStyle/>
          <a:p>
            <a:fld id="{1217C3BF-39B5-4B67-A477-6C3348DD78DA}" type="datetime4">
              <a:rPr lang="fr-FR" smtClean="0"/>
              <a:t>11 octobre 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-812800" y="7473951"/>
            <a:ext cx="9956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1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5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smtClean="0"/>
              <a:t>Plan approximatif des TDs</a:t>
            </a:r>
            <a:endParaRPr lang="en-US" sz="3600" dirty="0"/>
          </a:p>
        </p:txBody>
      </p:sp>
      <p:sp>
        <p:nvSpPr>
          <p:cNvPr id="10" name="Sous-titre 2"/>
          <p:cNvSpPr txBox="1">
            <a:spLocks/>
          </p:cNvSpPr>
          <p:nvPr/>
        </p:nvSpPr>
        <p:spPr>
          <a:xfrm>
            <a:off x="193431" y="1395677"/>
            <a:ext cx="5802924" cy="3835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fr-FR" sz="1800" dirty="0" smtClean="0"/>
              <a:t>TD1 27/10 - Bases de R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 smtClean="0"/>
              <a:t>TD2 17/11 - Statistiques descriptives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 smtClean="0"/>
              <a:t>TD3 17/11 - Statistiques descriptives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 smtClean="0"/>
              <a:t>TD4 24/11 - Statistiques inférentielles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 smtClean="0"/>
              <a:t>TD5 01/12 - Statistiques inférentielles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 smtClean="0"/>
              <a:t>TD6 08/12 - Graphiques</a:t>
            </a:r>
          </a:p>
          <a:p>
            <a:pPr marL="342900" indent="-342900">
              <a:lnSpc>
                <a:spcPct val="150000"/>
              </a:lnSpc>
            </a:pPr>
            <a:r>
              <a:rPr lang="fr-FR" sz="1800" dirty="0" smtClean="0"/>
              <a:t>TD6 15/12 - </a:t>
            </a:r>
            <a:r>
              <a:rPr lang="fr-FR" sz="1800" dirty="0" err="1" smtClean="0"/>
              <a:t>Rmarkdown</a:t>
            </a:r>
            <a:endParaRPr lang="fr-FR" sz="1800" dirty="0" smtClean="0"/>
          </a:p>
        </p:txBody>
      </p:sp>
    </p:spTree>
    <p:extLst>
      <p:ext uri="{BB962C8B-B14F-4D97-AF65-F5344CB8AC3E}">
        <p14:creationId xmlns:p14="http://schemas.microsoft.com/office/powerpoint/2010/main" val="88242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6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Pourquoi R ?</a:t>
            </a:r>
            <a:endParaRPr lang="en-US" sz="3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34" y="4792013"/>
            <a:ext cx="2680133" cy="191438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396" y="2591812"/>
            <a:ext cx="2665231" cy="19037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50" y="2785344"/>
            <a:ext cx="2110351" cy="211035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67" y="4428418"/>
            <a:ext cx="2068265" cy="206826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3" r="27888" b="13644"/>
          <a:stretch/>
        </p:blipFill>
        <p:spPr>
          <a:xfrm>
            <a:off x="5998529" y="4575417"/>
            <a:ext cx="3033530" cy="88713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t="6933"/>
          <a:stretch/>
        </p:blipFill>
        <p:spPr>
          <a:xfrm>
            <a:off x="6524925" y="2736170"/>
            <a:ext cx="1266825" cy="160449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0" y="2879698"/>
            <a:ext cx="2020121" cy="2139286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70961" y="1182229"/>
            <a:ext cx="6718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/>
              <a:t>R : un environnement et un langage développé pour l’analyse statistique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/>
              <a:t>«  simple à apprendre », flexible et gratuit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85950" y="2233979"/>
            <a:ext cx="362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Manipulation des données</a:t>
            </a:r>
            <a:endParaRPr lang="fr-FR" sz="1400" dirty="0"/>
          </a:p>
        </p:txBody>
      </p:sp>
      <p:sp>
        <p:nvSpPr>
          <p:cNvPr id="18" name="ZoneTexte 17"/>
          <p:cNvSpPr txBox="1"/>
          <p:nvPr/>
        </p:nvSpPr>
        <p:spPr>
          <a:xfrm>
            <a:off x="3779236" y="2233979"/>
            <a:ext cx="12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graphiques</a:t>
            </a:r>
            <a:endParaRPr lang="fr-FR" sz="1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603877" y="2233979"/>
            <a:ext cx="12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statistiques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64248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7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Pourquoi R ?</a:t>
            </a:r>
            <a:endParaRPr lang="en-US" sz="3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70961" y="1182229"/>
            <a:ext cx="671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De plus en plus populaire</a:t>
            </a:r>
            <a:endParaRPr lang="fr-FR" sz="20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88" y="2212373"/>
            <a:ext cx="6258530" cy="396667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23" y="1148951"/>
            <a:ext cx="3824288" cy="9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8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Pourquoi R ?</a:t>
            </a:r>
            <a:endParaRPr lang="en-US" sz="3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70961" y="1182229"/>
            <a:ext cx="82169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Adapté aux exigences de « reproductibilité computationnelle 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“running </a:t>
            </a:r>
            <a:r>
              <a:rPr lang="en-US" sz="1600" dirty="0"/>
              <a:t>the </a:t>
            </a:r>
            <a:r>
              <a:rPr lang="en-US" sz="1600" b="1" dirty="0"/>
              <a:t>same software </a:t>
            </a:r>
            <a:r>
              <a:rPr lang="en-US" sz="1600" b="1" dirty="0" smtClean="0"/>
              <a:t>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on </a:t>
            </a:r>
            <a:r>
              <a:rPr lang="en-US" sz="1600" dirty="0"/>
              <a:t>the </a:t>
            </a:r>
            <a:r>
              <a:rPr lang="en-US" sz="1600" b="1" dirty="0"/>
              <a:t>same input data </a:t>
            </a:r>
            <a:r>
              <a:rPr lang="en-US" sz="1600" b="1" dirty="0" smtClean="0"/>
              <a:t>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and </a:t>
            </a:r>
            <a:r>
              <a:rPr lang="en-US" sz="1600" dirty="0"/>
              <a:t>obtaining the </a:t>
            </a:r>
            <a:r>
              <a:rPr lang="en-US" sz="1600" b="1" dirty="0"/>
              <a:t>same results</a:t>
            </a:r>
            <a:r>
              <a:rPr lang="en-US" sz="1600" dirty="0" smtClean="0"/>
              <a:t>”</a:t>
            </a:r>
            <a:endParaRPr lang="fr-FR" sz="1600" dirty="0" smtClean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b="26934"/>
          <a:stretch/>
        </p:blipFill>
        <p:spPr>
          <a:xfrm>
            <a:off x="4992573" y="2024223"/>
            <a:ext cx="3519837" cy="16333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1320" y="2936555"/>
            <a:ext cx="38261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Rougier</a:t>
            </a:r>
            <a:r>
              <a:rPr lang="en-US" sz="900" dirty="0"/>
              <a:t>, N. P., </a:t>
            </a:r>
            <a:r>
              <a:rPr lang="en-US" sz="900" dirty="0" err="1"/>
              <a:t>Hinsen</a:t>
            </a:r>
            <a:r>
              <a:rPr lang="en-US" sz="900" dirty="0"/>
              <a:t>, K., Alexandre, F., </a:t>
            </a:r>
            <a:r>
              <a:rPr lang="en-US" sz="900" dirty="0" err="1"/>
              <a:t>Arildsen</a:t>
            </a:r>
            <a:r>
              <a:rPr lang="en-US" sz="900" dirty="0"/>
              <a:t>, T., Barba, L. A., </a:t>
            </a:r>
            <a:r>
              <a:rPr lang="en-US" sz="900" dirty="0" err="1"/>
              <a:t>Benureau</a:t>
            </a:r>
            <a:r>
              <a:rPr lang="en-US" sz="900" dirty="0"/>
              <a:t>, F. C. Y., et al. (2017). </a:t>
            </a:r>
            <a:r>
              <a:rPr lang="en-US" sz="900" i="1" dirty="0"/>
              <a:t>Sustainable Computational Science: The </a:t>
            </a:r>
            <a:r>
              <a:rPr lang="en-US" sz="900" i="1" dirty="0" err="1"/>
              <a:t>ReScience</a:t>
            </a:r>
            <a:r>
              <a:rPr lang="en-US" sz="900" i="1" dirty="0"/>
              <a:t> Initiative</a:t>
            </a:r>
            <a:r>
              <a:rPr lang="en-US" sz="900" dirty="0"/>
              <a:t>. Available online at: </a:t>
            </a:r>
            <a:r>
              <a:rPr lang="en-US" sz="900" dirty="0">
                <a:hlinkClick r:id="rId3"/>
              </a:rPr>
              <a:t>https://arxiv.org/abs/1707.04393</a:t>
            </a:r>
            <a:endParaRPr lang="en-US" sz="9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48992" y="4143695"/>
            <a:ext cx="8216901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Possibilité de « rapports automatisés » avec R </a:t>
            </a:r>
            <a:r>
              <a:rPr lang="fr-FR" dirty="0" err="1" smtClean="0"/>
              <a:t>Markdown</a:t>
            </a:r>
            <a:endParaRPr lang="fr-FR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 smtClean="0"/>
              <a:t>Partage </a:t>
            </a:r>
            <a:r>
              <a:rPr lang="fr-FR" dirty="0" smtClean="0"/>
              <a:t>du code avec des tiers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C</a:t>
            </a:r>
            <a:r>
              <a:rPr lang="fr-FR" sz="1400" dirty="0" smtClean="0"/>
              <a:t>ode lisible/commenté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Code efficient (éviter les répétitions)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Code qui « roule » sur une autre machine</a:t>
            </a:r>
          </a:p>
          <a:p>
            <a:endParaRPr lang="fr-FR" sz="20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6185886" y="4603608"/>
            <a:ext cx="25734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https://rmarkdown.rstudio.com</a:t>
            </a:r>
            <a:r>
              <a:rPr lang="en-US" sz="1400" dirty="0" smtClean="0">
                <a:hlinkClick r:id="rId4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142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1AD85A-2CEC-4C9C-822C-ED4CDC499645}" type="datetime4">
              <a:rPr lang="fr-FR" smtClean="0"/>
              <a:t>11 octobre 2023</a:t>
            </a:fld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0B1B72-B43F-40DA-990E-590A926C5F4E}" type="slidenum">
              <a:rPr lang="en-US" smtClean="0"/>
              <a:t>9</a:t>
            </a:fld>
            <a:endParaRPr lang="en-US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8846" y="64477"/>
            <a:ext cx="6703646" cy="907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Pourquoi R ?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2118947" y="5719230"/>
            <a:ext cx="23103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</a:t>
            </a:r>
            <a:r>
              <a:rPr lang="en-US" sz="1000" dirty="0" smtClean="0">
                <a:hlinkClick r:id="rId2"/>
              </a:rPr>
              <a:t>ecoevoevoeco.blogspot.com/2016/12/wrong-lot.html</a:t>
            </a:r>
            <a:endParaRPr lang="en-US" sz="1000" dirty="0" smtClean="0"/>
          </a:p>
          <a:p>
            <a:endParaRPr lang="en-US" sz="1000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/>
          <a:srcRect l="2417"/>
          <a:stretch/>
        </p:blipFill>
        <p:spPr>
          <a:xfrm>
            <a:off x="727349" y="1688176"/>
            <a:ext cx="4583206" cy="3888497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48846" y="1114474"/>
            <a:ext cx="8216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Repérage et correction plus facile des erreurs</a:t>
            </a:r>
          </a:p>
          <a:p>
            <a:endParaRPr lang="fr-FR" sz="2000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035" y="1202136"/>
            <a:ext cx="2858965" cy="16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1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885</TotalTime>
  <Words>2166</Words>
  <Application>Microsoft Office PowerPoint</Application>
  <PresentationFormat>Affichage à l'écran (4:3)</PresentationFormat>
  <Paragraphs>386</Paragraphs>
  <Slides>44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Cambria</vt:lpstr>
      <vt:lpstr>Consolas</vt:lpstr>
      <vt:lpstr>Times New Roman</vt:lpstr>
      <vt:lpstr>Wingdings</vt:lpstr>
      <vt:lpstr>Thème Office</vt:lpstr>
      <vt:lpstr>Statistiques avec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TD 2  17/11/2023  Statistiques descriptives sur R  </vt:lpstr>
      <vt:lpstr>TD 3  24/11/2023  Statistiques inférentielles sur R (1)  </vt:lpstr>
    </vt:vector>
  </TitlesOfParts>
  <Company>CHU de Grenoble Alpes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Statistiques avec R</dc:title>
  <dc:creator>Lafitte, Remi</dc:creator>
  <cp:keywords>R</cp:keywords>
  <cp:lastModifiedBy>Lafitte, Remi</cp:lastModifiedBy>
  <cp:revision>495</cp:revision>
  <dcterms:created xsi:type="dcterms:W3CDTF">2023-09-13T10:00:13Z</dcterms:created>
  <dcterms:modified xsi:type="dcterms:W3CDTF">2023-10-11T15:41:49Z</dcterms:modified>
</cp:coreProperties>
</file>